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74" r:id="rId15"/>
    <p:sldId id="270" r:id="rId16"/>
    <p:sldId id="271" r:id="rId17"/>
    <p:sldId id="272" r:id="rId18"/>
    <p:sldId id="275" r:id="rId19"/>
    <p:sldId id="276" r:id="rId20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093F-6E54-48F4-80FB-F2F3F8A379F8}" type="datetimeFigureOut">
              <a:rPr lang="el-GR" smtClean="0"/>
              <a:pPr/>
              <a:t>8/10/2015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123E4-AB1B-4F7D-A6A3-97DA5D501CA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75C3E-1D4F-49AC-8E7D-7F286C2094FD}" type="datetime1">
              <a:rPr lang="el-GR" smtClean="0"/>
              <a:pPr/>
              <a:t>8/10/2015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5445-8BD4-46DF-9827-8D456651DC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BC18-0093-4FAB-B664-AF586368E994}" type="datetime1">
              <a:rPr lang="el-GR" smtClean="0"/>
              <a:pPr/>
              <a:t>8/10/2015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5445-8BD4-46DF-9827-8D456651DC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4C243-5AAE-4988-9460-8BEC8D0EA846}" type="datetime1">
              <a:rPr lang="el-GR" smtClean="0"/>
              <a:pPr/>
              <a:t>8/10/2015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5445-8BD4-46DF-9827-8D456651DC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E7D6C-2A59-484B-A588-DC8CF2426C85}" type="datetime1">
              <a:rPr lang="el-GR" smtClean="0"/>
              <a:pPr/>
              <a:t>8/10/2015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5445-8BD4-46DF-9827-8D456651DC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053AD-08D8-42B4-9D7D-CFCF5B8F46B3}" type="datetime1">
              <a:rPr lang="el-GR" smtClean="0"/>
              <a:pPr/>
              <a:t>8/10/2015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5445-8BD4-46DF-9827-8D456651DC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B441-04E5-436C-899D-A38EB30828C3}" type="datetime1">
              <a:rPr lang="el-GR" smtClean="0"/>
              <a:pPr/>
              <a:t>8/10/2015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5445-8BD4-46DF-9827-8D456651DC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22D43-D361-44C0-83F1-0C32CB74B9B2}" type="datetime1">
              <a:rPr lang="el-GR" smtClean="0"/>
              <a:pPr/>
              <a:t>8/10/2015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5445-8BD4-46DF-9827-8D456651DC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0C14F-970D-4E95-8D6B-58686AE8993F}" type="datetime1">
              <a:rPr lang="el-GR" smtClean="0"/>
              <a:pPr/>
              <a:t>8/10/2015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5445-8BD4-46DF-9827-8D456651DC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A5150-D193-46E5-84EF-D478F22FA99B}" type="datetime1">
              <a:rPr lang="el-GR" smtClean="0"/>
              <a:pPr/>
              <a:t>8/10/2015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5445-8BD4-46DF-9827-8D456651DC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71847-A510-439E-9B2A-BB118D356DC2}" type="datetime1">
              <a:rPr lang="el-GR" smtClean="0"/>
              <a:pPr/>
              <a:t>8/10/2015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5445-8BD4-46DF-9827-8D456651DC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2D380-1014-452C-B2F8-9466AE84454D}" type="datetime1">
              <a:rPr lang="el-GR" smtClean="0"/>
              <a:pPr/>
              <a:t>8/10/2015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5445-8BD4-46DF-9827-8D456651DC0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B3D47-2683-459B-96D5-FFFE1327D5EB}" type="datetime1">
              <a:rPr lang="el-GR" smtClean="0"/>
              <a:pPr/>
              <a:t>8/10/2015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45445-8BD4-46DF-9827-8D456651DC0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785949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l-GR" b="1" dirty="0" smtClean="0"/>
              <a:t>ΣΤΡΑΤΗΓΙΚΗ </a:t>
            </a:r>
            <a:r>
              <a:rPr lang="el-GR" b="1" dirty="0"/>
              <a:t>ΑΠΑΣΧΟΛΗΣΗΣ </a:t>
            </a:r>
            <a:r>
              <a:rPr lang="el-GR" b="1" dirty="0" smtClean="0"/>
              <a:t>ΑΛΛΟΔΑΠΩΝ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ΤΜΗΜΑ ΕΡΓΑΣΙΑΣ</a:t>
            </a:r>
          </a:p>
          <a:p>
            <a:r>
              <a:rPr lang="el-GR" dirty="0" smtClean="0"/>
              <a:t>ΥΠΗΡΕΣΙΑ ΑΛΛΟΔΑΠΩΝ</a:t>
            </a:r>
          </a:p>
          <a:p>
            <a:endParaRPr lang="el-GR" sz="1400" dirty="0" smtClean="0"/>
          </a:p>
          <a:p>
            <a:r>
              <a:rPr lang="el-GR" sz="1400" dirty="0" smtClean="0"/>
              <a:t>Νοέμβριος </a:t>
            </a:r>
            <a:r>
              <a:rPr lang="el-GR" sz="1400" dirty="0" smtClean="0"/>
              <a:t>201</a:t>
            </a:r>
            <a:r>
              <a:rPr lang="en-US" sz="1400" dirty="0" smtClean="0"/>
              <a:t>5</a:t>
            </a:r>
            <a:endParaRPr lang="el-GR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700" b="1" dirty="0" smtClean="0"/>
              <a:t>ΔΙΑΔΙΚΑΣΙΑ ΥΠΟΒΟΛΗΣ ΑΙΤΗΜΑΤΟΣ ΓΙΑ ΑΠΑΣΧΟΛΗΣΗ ΑΛΛΟΔΑΠΩΝ</a:t>
            </a:r>
            <a:r>
              <a:rPr lang="el-GR" sz="3600" dirty="0" smtClean="0"/>
              <a:t/>
            </a:r>
            <a:br>
              <a:rPr lang="el-GR" sz="3600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l-GR" b="1" dirty="0" smtClean="0"/>
              <a:t>Κοινοποίηση </a:t>
            </a:r>
            <a:r>
              <a:rPr lang="el-GR" b="1" dirty="0"/>
              <a:t>κενής θέσης</a:t>
            </a:r>
            <a:r>
              <a:rPr lang="el-GR" dirty="0"/>
              <a:t> εργασίας στο οικείο Επαρχιακό Γραφείο Εργασίας για τουλάχιστο 6 εβδομάδες για </a:t>
            </a:r>
            <a:r>
              <a:rPr lang="el-GR" b="1" dirty="0"/>
              <a:t>εξεύρεση ντόπιου εργατικού δυναμικού ή κοινοτικού</a:t>
            </a:r>
            <a:r>
              <a:rPr lang="el-GR" dirty="0"/>
              <a:t> μέσω δημοσίευσης στο Ευρωπαϊκό Δίκτυο Υπηρεσιών Απασχόλησης </a:t>
            </a:r>
            <a:r>
              <a:rPr lang="en-US" dirty="0"/>
              <a:t>EURES</a:t>
            </a:r>
            <a:endParaRPr lang="el-GR" sz="2400" dirty="0"/>
          </a:p>
          <a:p>
            <a:pPr lvl="0"/>
            <a:r>
              <a:rPr lang="el-GR" b="1" dirty="0"/>
              <a:t>Δημοσίευση</a:t>
            </a:r>
            <a:r>
              <a:rPr lang="el-GR" dirty="0"/>
              <a:t> κενής θέσης εργασίας στον </a:t>
            </a:r>
            <a:r>
              <a:rPr lang="el-GR" b="1" dirty="0"/>
              <a:t>καθημερινό τύπο </a:t>
            </a:r>
            <a:r>
              <a:rPr lang="el-GR" dirty="0"/>
              <a:t>μέσω της Δημόσιας Υπηρεσίας Απασχόλησης</a:t>
            </a:r>
            <a:endParaRPr lang="el-GR" sz="2400" dirty="0"/>
          </a:p>
          <a:p>
            <a:pPr lvl="0"/>
            <a:r>
              <a:rPr lang="el-GR" dirty="0"/>
              <a:t>Σε περίπτωση που </a:t>
            </a:r>
            <a:r>
              <a:rPr lang="el-GR" b="1" dirty="0"/>
              <a:t>δεν ικανοποιηθεί η ζήτηση εργασίας από ντόπιους ή κοινοτικούς</a:t>
            </a:r>
            <a:r>
              <a:rPr lang="el-GR" dirty="0"/>
              <a:t> υποβάλλεται αίτημα με τη συμπλήρωση ειδικού εντύπου συνοδευόμενο με τα απαραίτητα παραστατικά όπως:</a:t>
            </a:r>
            <a:endParaRPr lang="el-GR" sz="2400" dirty="0"/>
          </a:p>
          <a:p>
            <a:pPr lvl="1"/>
            <a:r>
              <a:rPr lang="el-GR" sz="3200" dirty="0"/>
              <a:t>Αποδεικτικά στοιχεία για τους όρους </a:t>
            </a:r>
            <a:r>
              <a:rPr lang="el-GR" sz="3200" dirty="0" err="1"/>
              <a:t>εργοδότησης</a:t>
            </a:r>
            <a:endParaRPr lang="el-GR" sz="3200" dirty="0"/>
          </a:p>
          <a:p>
            <a:pPr lvl="1"/>
            <a:r>
              <a:rPr lang="el-GR" sz="3200" dirty="0"/>
              <a:t>Οι δημοσιεύσεις στον καθημερινό τύπο</a:t>
            </a:r>
          </a:p>
          <a:p>
            <a:pPr lvl="1"/>
            <a:r>
              <a:rPr lang="el-GR" sz="3200" dirty="0"/>
              <a:t>Στοιχεία αλλοδαπού, αποδεικτικά στοιχεία προσόντων και πείρας εκεί όπου </a:t>
            </a:r>
            <a:r>
              <a:rPr lang="el-GR" sz="3200" dirty="0" smtClean="0"/>
              <a:t>εφαρμόζεται</a:t>
            </a:r>
            <a:r>
              <a:rPr lang="el-GR" sz="3200" dirty="0"/>
              <a:t>,</a:t>
            </a:r>
          </a:p>
          <a:p>
            <a:pPr lvl="1"/>
            <a:r>
              <a:rPr lang="el-GR" sz="3200" dirty="0"/>
              <a:t>Ασφάλεια υγείας  του ήδη απασχολούμενου αλλοδαπού  προσωπικού εάν πρόκειται για ανανέωση έγκρισης</a:t>
            </a:r>
          </a:p>
          <a:p>
            <a:pPr lvl="1"/>
            <a:r>
              <a:rPr lang="el-GR" sz="3200" dirty="0"/>
              <a:t>Άδεια λειτουργίας από αρμόδια Σώματα/ Υπηρεσίες και άλλες σχετικές άδειες όπου απαιτείται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sz="3100" b="1" dirty="0" smtClean="0"/>
              <a:t>ΕΙΔΙΚΕΣ ΚΑΤΗΓΟΡΙΕΣ ΑΛΛΟΔΑΠΟΥ ΠΡΟΣΩΠΙΚΟΥ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l-GR" b="1" dirty="0" smtClean="0"/>
              <a:t>Προσωπικό </a:t>
            </a:r>
            <a:r>
              <a:rPr lang="el-GR" b="1" dirty="0"/>
              <a:t>Υψηλών Προδιαγραφών</a:t>
            </a:r>
            <a:r>
              <a:rPr lang="el-GR" dirty="0"/>
              <a:t> που λαμβάνουν ετήσιες απολαβές πέραν των €35.000</a:t>
            </a:r>
          </a:p>
          <a:p>
            <a:pPr lvl="0"/>
            <a:r>
              <a:rPr lang="el-GR" b="1" dirty="0"/>
              <a:t>Ανειδίκευτο προσωπικό </a:t>
            </a:r>
            <a:endParaRPr lang="el-GR" dirty="0"/>
          </a:p>
          <a:p>
            <a:pPr lvl="0"/>
            <a:r>
              <a:rPr lang="el-GR" b="1" dirty="0"/>
              <a:t>Εποχιακοί εργάτες</a:t>
            </a:r>
            <a:r>
              <a:rPr lang="el-GR" dirty="0"/>
              <a:t> που παραχωρούνται κυρίως στο τομέα της γεωργίας- κτηνοτροφίας και στο τουριστικό τομέα και προέρχονται από γειτονικές χώρες (εκρίζωση πατατών, </a:t>
            </a:r>
            <a:r>
              <a:rPr lang="el-GR" dirty="0" err="1"/>
              <a:t>εκκοπή</a:t>
            </a:r>
            <a:r>
              <a:rPr lang="el-GR" dirty="0"/>
              <a:t> εσπεριδοειδών, συλλογή σταφυλιών, ελιών κ.α.)</a:t>
            </a:r>
          </a:p>
          <a:p>
            <a:pPr lvl="0"/>
            <a:r>
              <a:rPr lang="el-GR" dirty="0"/>
              <a:t>Άτομα που μεταφέρονται στο εσωτερικό της ίδιας επιχείρησης</a:t>
            </a:r>
          </a:p>
          <a:p>
            <a:pPr lvl="0"/>
            <a:r>
              <a:rPr lang="el-GR" dirty="0"/>
              <a:t>Προσωπικό εταιρειών </a:t>
            </a:r>
            <a:r>
              <a:rPr lang="el-GR" b="1" dirty="0"/>
              <a:t>ξένων συμφερόντων</a:t>
            </a:r>
            <a:endParaRPr lang="el-GR" dirty="0"/>
          </a:p>
          <a:p>
            <a:pPr lvl="0"/>
            <a:r>
              <a:rPr lang="el-GR" b="1" dirty="0"/>
              <a:t>Αλλοδαποί φοιτητές</a:t>
            </a:r>
            <a:r>
              <a:rPr lang="el-GR" dirty="0"/>
              <a:t> (επιτρέπεται η απασχόληση τους σε συγκεκριμένες δραστηριότητες για μόνο 20 ώρες εβδομαδιαίως κατά τη σχολική χρονιά και πλήρη απασχόληση 38 ωρών κατά τις διακοπές)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l-GR" sz="3100" b="1" dirty="0" smtClean="0"/>
              <a:t/>
            </a:r>
            <a:br>
              <a:rPr lang="el-GR" sz="3100" b="1" dirty="0" smtClean="0"/>
            </a:br>
            <a:r>
              <a:rPr lang="el-GR" sz="3100" b="1" dirty="0" smtClean="0"/>
              <a:t>ΚΑΘΟΡΙΣΜΟΣ  ΑΥΣΤΗΡΟΤΕΡΗΣ ΠΟΛΙΤΙΚΗΣ  ΓΙΑ ΑΝΤΙΜΕΤΩΠΙΣΗ ΤΗΣ ΟΙΚΟΝΟΜΙΚΗΣ ΥΦΕΣΗΣ  </a:t>
            </a: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Η </a:t>
            </a:r>
            <a:r>
              <a:rPr lang="el-GR" sz="2800" b="1" dirty="0"/>
              <a:t>Υπουργική Επιτροπή για την Απασχόληση Αλλοδαπών </a:t>
            </a:r>
            <a:r>
              <a:rPr lang="el-GR" sz="2800" dirty="0"/>
              <a:t>και η </a:t>
            </a:r>
            <a:r>
              <a:rPr lang="el-GR" sz="2800" b="1" dirty="0"/>
              <a:t>Εθνική Επιτροπή Απασχόλησης </a:t>
            </a:r>
            <a:r>
              <a:rPr lang="el-GR" sz="2800" dirty="0"/>
              <a:t>ενόψει της </a:t>
            </a:r>
            <a:r>
              <a:rPr lang="el-GR" sz="2800" b="1" u="sng" dirty="0"/>
              <a:t>συνεχιζόμενης ανοδικής τάσης της ανεργίας και παράλληλα της σημαντικά περιορισμένης δυνατότητας για δημιουργία νέων θέσεων εργασίας  </a:t>
            </a:r>
            <a:r>
              <a:rPr lang="el-GR" sz="2800" dirty="0"/>
              <a:t>αποφάσισε την προώθηση </a:t>
            </a:r>
            <a:r>
              <a:rPr lang="el-GR" sz="2800" b="1" dirty="0" smtClean="0"/>
              <a:t>περιοριστικών μέτρων στην απασχόληση αλλοδαπών τρίτων χωρών </a:t>
            </a:r>
            <a:r>
              <a:rPr lang="el-GR" sz="2800" dirty="0" smtClean="0"/>
              <a:t>και </a:t>
            </a:r>
            <a:r>
              <a:rPr lang="el-GR" sz="2800" dirty="0"/>
              <a:t>αντικατάσταση τους με ντόπιο </a:t>
            </a:r>
            <a:r>
              <a:rPr lang="el-GR" sz="2800" dirty="0" smtClean="0"/>
              <a:t>εργατικό </a:t>
            </a:r>
            <a:r>
              <a:rPr lang="el-GR" sz="2800" dirty="0"/>
              <a:t>δυναμικό. </a:t>
            </a:r>
          </a:p>
          <a:p>
            <a:r>
              <a:rPr lang="el-GR" sz="2800" b="1" dirty="0" smtClean="0"/>
              <a:t>Οκτώβριο </a:t>
            </a:r>
            <a:r>
              <a:rPr lang="el-GR" sz="2800" b="1" dirty="0" smtClean="0"/>
              <a:t>2015 </a:t>
            </a:r>
            <a:r>
              <a:rPr lang="el-GR" sz="2800" dirty="0" smtClean="0"/>
              <a:t>υπήρχαν σε ισχύ </a:t>
            </a:r>
            <a:r>
              <a:rPr lang="el-GR" sz="2800" b="1" dirty="0" smtClean="0"/>
              <a:t>6.320 </a:t>
            </a:r>
            <a:r>
              <a:rPr lang="el-GR" sz="2800" b="1" dirty="0" smtClean="0"/>
              <a:t>εγκρίσεις</a:t>
            </a:r>
            <a:endParaRPr lang="el-GR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ΑΠΑΣΧΟΛΗΣΗ ΑΛΛΟΔΑΠΩΝ ΦΟΙΤΗΤΩΝ ΑΠΟ ΤΡΙΤΕΣ 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b="1" dirty="0" smtClean="0"/>
              <a:t>ΧΩΡΕΣ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b="1" dirty="0" smtClean="0"/>
          </a:p>
          <a:p>
            <a:pPr>
              <a:buNone/>
            </a:pPr>
            <a:r>
              <a:rPr lang="el-GR" sz="2800" b="1" dirty="0" smtClean="0"/>
              <a:t>Πρόσβαση στην Απασχόληση έχουν οι φοιτητές ΥΤΧ οι οποίοι:</a:t>
            </a:r>
            <a:endParaRPr lang="el-GR" sz="2800" dirty="0" smtClean="0"/>
          </a:p>
          <a:p>
            <a:pPr lvl="0"/>
            <a:r>
              <a:rPr lang="el-GR" sz="2800" b="1" dirty="0" smtClean="0"/>
              <a:t>φοιτούν σε αναγνωρισμένα Ιδρύματα Τριτοβάθμιας Εκπαίδευσης</a:t>
            </a:r>
            <a:endParaRPr lang="el-GR" sz="2800" dirty="0" smtClean="0"/>
          </a:p>
          <a:p>
            <a:pPr lvl="0"/>
            <a:r>
              <a:rPr lang="el-GR" sz="2800" b="1" dirty="0" smtClean="0"/>
              <a:t>παρακολουθούν αναγνωρισμένα Προγράμματα σπουδών, και </a:t>
            </a:r>
            <a:endParaRPr lang="el-GR" sz="2800" dirty="0" smtClean="0"/>
          </a:p>
          <a:p>
            <a:pPr lvl="0"/>
            <a:r>
              <a:rPr lang="el-GR" sz="2800" b="1" dirty="0" smtClean="0"/>
              <a:t>αφού έχουν συμπληρώσει έξι (6) μήνες πλήρους φοίτησης και παραμονής στη Κύπρο</a:t>
            </a:r>
            <a:endParaRPr lang="el-GR" sz="28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b="1" dirty="0" smtClean="0"/>
              <a:t>Η άσκηση έμμισθης οικονομικής δραστηριότητας επιτρέπεται</a:t>
            </a:r>
          </a:p>
          <a:p>
            <a:pPr>
              <a:buNone/>
            </a:pPr>
            <a:r>
              <a:rPr lang="el-GR" sz="1800" b="1" dirty="0" smtClean="0"/>
              <a:t>να γίνεται:</a:t>
            </a:r>
          </a:p>
          <a:p>
            <a:r>
              <a:rPr lang="el-GR" sz="1600" b="1" dirty="0" smtClean="0"/>
              <a:t>εκτός ωραρίου σπουδών (καθορίζεται στο </a:t>
            </a:r>
            <a:r>
              <a:rPr lang="el-GR" sz="1600" b="1" u="sng" dirty="0" smtClean="0"/>
              <a:t>συμβόλαιο απασχόλησης  </a:t>
            </a:r>
            <a:r>
              <a:rPr lang="el-GR" sz="1600" b="1" dirty="0" smtClean="0"/>
              <a:t>το ωράριο το οποίο δεν πρέπει να συμπίπτει με το ωράριο σπουδών) και</a:t>
            </a:r>
            <a:endParaRPr lang="el-GR" sz="1600" dirty="0" smtClean="0"/>
          </a:p>
          <a:p>
            <a:pPr lvl="0"/>
            <a:r>
              <a:rPr lang="el-GR" sz="1600" b="1" dirty="0" smtClean="0"/>
              <a:t>σε συγκεκριμένους τομείς / επαγγέλματα που καθορίστηκαν από το ΥΕΚΑ με Διάταγμα της Υπουργού ΕΚΑ </a:t>
            </a:r>
            <a:endParaRPr lang="el-GR" sz="1600" dirty="0" smtClean="0"/>
          </a:p>
          <a:p>
            <a:pPr lvl="1"/>
            <a:r>
              <a:rPr lang="el-GR" sz="1600" b="1" dirty="0" smtClean="0"/>
              <a:t>Αχθοφόροι</a:t>
            </a:r>
            <a:r>
              <a:rPr lang="en-US" sz="1600" b="1" dirty="0" smtClean="0"/>
              <a:t> </a:t>
            </a:r>
            <a:r>
              <a:rPr lang="el-GR" sz="1600" b="1" dirty="0" smtClean="0"/>
              <a:t>χονδρικού εμπορίου, εργάτες σταθμών βενζίνης και πλυσίματος αυτοκινήτων, </a:t>
            </a:r>
            <a:endParaRPr lang="el-GR" sz="1600" dirty="0" smtClean="0"/>
          </a:p>
          <a:p>
            <a:pPr lvl="1"/>
            <a:r>
              <a:rPr lang="el-GR" sz="1600" b="1" dirty="0" smtClean="0"/>
              <a:t>φροντιστές στεγών ηλικιωμένων,</a:t>
            </a:r>
            <a:endParaRPr lang="el-GR" sz="1600" dirty="0" smtClean="0"/>
          </a:p>
          <a:p>
            <a:pPr lvl="1"/>
            <a:r>
              <a:rPr lang="el-GR" sz="1600" b="1" dirty="0" smtClean="0"/>
              <a:t> εργάτες αρτοποιείων,</a:t>
            </a:r>
            <a:r>
              <a:rPr lang="el-GR" sz="1600" dirty="0" smtClean="0"/>
              <a:t> </a:t>
            </a:r>
            <a:r>
              <a:rPr lang="el-GR" sz="1600" b="1" dirty="0" smtClean="0"/>
              <a:t>μονάδες ζωοτροφών, ανακύκλωσης αποβλήτων, νυχτερινής βάρδιας σε μεταποιητικές βιομηχανίες</a:t>
            </a:r>
            <a:endParaRPr lang="el-GR" sz="1600" dirty="0" smtClean="0"/>
          </a:p>
          <a:p>
            <a:pPr lvl="1"/>
            <a:r>
              <a:rPr lang="el-GR" sz="1600" b="1" dirty="0" smtClean="0"/>
              <a:t>εργάτες γεωργίας – κτηνοτροφίας, αλιείας </a:t>
            </a:r>
            <a:endParaRPr lang="el-GR" sz="1600" dirty="0" smtClean="0"/>
          </a:p>
          <a:p>
            <a:pPr lvl="1"/>
            <a:r>
              <a:rPr lang="el-GR" sz="1600" b="1" dirty="0" smtClean="0"/>
              <a:t>διανομείς έτοιμου φαγητού, </a:t>
            </a:r>
            <a:endParaRPr lang="el-GR" sz="1600" dirty="0" smtClean="0"/>
          </a:p>
          <a:p>
            <a:pPr lvl="1"/>
            <a:r>
              <a:rPr lang="el-GR" sz="1600" b="1" dirty="0" smtClean="0"/>
              <a:t>καθαριστές κτιρίων, εργάτες αποχετεύσεων</a:t>
            </a:r>
          </a:p>
          <a:p>
            <a:pPr lvl="1"/>
            <a:r>
              <a:rPr lang="el-GR" sz="1600" b="1" dirty="0" smtClean="0"/>
              <a:t>περιστασιακές εργασίες οικιακής φύσης</a:t>
            </a:r>
            <a:endParaRPr lang="el-GR" sz="1600" dirty="0" smtClean="0"/>
          </a:p>
          <a:p>
            <a:pPr lvl="1"/>
            <a:endParaRPr lang="el-GR" sz="1600" b="1" dirty="0" smtClean="0"/>
          </a:p>
          <a:p>
            <a:pPr lvl="0"/>
            <a:r>
              <a:rPr lang="el-GR" sz="1600" b="1" dirty="0" smtClean="0"/>
              <a:t> Υπό τους όρους και προϋποθέσεις που ισχύουν για την κάθε δραστηριότητα</a:t>
            </a:r>
            <a:endParaRPr lang="el-GR" sz="1600" dirty="0" smtClean="0"/>
          </a:p>
          <a:p>
            <a:pPr lvl="0"/>
            <a:r>
              <a:rPr lang="el-GR" sz="1600" b="1" dirty="0" smtClean="0"/>
              <a:t>Εφόσον υπογραφτεί και σφραγιστεί συμβόλαιο απασχόλησης σε συγκεκριμένο εργοδότη στα κατά τόπους Επαρχιακά Γραφεία Εργασίας </a:t>
            </a:r>
            <a:endParaRPr lang="el-GR" sz="1600" dirty="0" smtClean="0"/>
          </a:p>
          <a:p>
            <a:endParaRPr lang="el-GR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l-GR" sz="3200" b="1" dirty="0" smtClean="0">
                <a:latin typeface="Arial" pitchFamily="34" charset="0"/>
                <a:cs typeface="Arial" pitchFamily="34" charset="0"/>
              </a:rPr>
              <a:t>Άτομα με καθεστώς ασύλου</a:t>
            </a:r>
            <a:br>
              <a:rPr lang="el-GR" sz="3200" b="1" dirty="0" smtClean="0">
                <a:latin typeface="Arial" pitchFamily="34" charset="0"/>
                <a:cs typeface="Arial" pitchFamily="34" charset="0"/>
              </a:rPr>
            </a:br>
            <a:endParaRPr lang="el-G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Αναγνωρισμένοι Πολιτικοί Πρόσφυγες</a:t>
            </a:r>
          </a:p>
          <a:p>
            <a:pPr>
              <a:buFont typeface="Wingdings" pitchFamily="2" charset="2"/>
              <a:buChar char="Ø"/>
            </a:pPr>
            <a:r>
              <a:rPr lang="el-GR" sz="3600" b="1" dirty="0" smtClean="0">
                <a:latin typeface="Arial" pitchFamily="34" charset="0"/>
                <a:cs typeface="Arial" pitchFamily="34" charset="0"/>
              </a:rPr>
              <a:t>Άτομα με Καθεστώς Συμπληρωματικής Προστασίας</a:t>
            </a:r>
          </a:p>
          <a:p>
            <a:pPr>
              <a:buFont typeface="Wingdings" pitchFamily="2" charset="2"/>
              <a:buChar char="Ø"/>
            </a:pPr>
            <a:r>
              <a:rPr lang="el-GR" sz="3600" b="1" dirty="0" err="1" smtClean="0">
                <a:latin typeface="Arial" pitchFamily="34" charset="0"/>
                <a:cs typeface="Arial" pitchFamily="34" charset="0"/>
              </a:rPr>
              <a:t>Αιτητές</a:t>
            </a:r>
            <a:r>
              <a:rPr lang="el-GR" sz="3600" b="1" dirty="0" smtClean="0">
                <a:latin typeface="Arial" pitchFamily="34" charset="0"/>
                <a:cs typeface="Arial" pitchFamily="34" charset="0"/>
              </a:rPr>
              <a:t> Ασύλου</a:t>
            </a:r>
          </a:p>
          <a:p>
            <a:pPr>
              <a:buNone/>
            </a:pPr>
            <a:endParaRPr lang="el-GR" b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b="1" u="sng" dirty="0" smtClean="0">
                <a:latin typeface="Arial" pitchFamily="34" charset="0"/>
                <a:cs typeface="Arial" pitchFamily="34" charset="0"/>
              </a:rPr>
              <a:t>Αναγνωρισμένοι Πρόσφυγες</a:t>
            </a:r>
          </a:p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Σύμφωνα με το άρθρο 21Α του Περί Προσφύγων Νόμου του 2000</a:t>
            </a:r>
          </a:p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(6(Ι)/2000) τα άτομα αυτά δικαιούνται να ασκούν μισθωτή ή</a:t>
            </a:r>
          </a:p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ανεξάρτητη επαγγελματική δραστηριότητα σύμφωνα με τους</a:t>
            </a:r>
          </a:p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κανόνες που εφαρμόζονται γενικά στο επάγγελμα και στη δημόσια</a:t>
            </a:r>
          </a:p>
          <a:p>
            <a:pPr>
              <a:buNone/>
            </a:pPr>
            <a:r>
              <a:rPr lang="el-GR" b="1" dirty="0" smtClean="0">
                <a:latin typeface="Arial" pitchFamily="34" charset="0"/>
                <a:cs typeface="Arial" pitchFamily="34" charset="0"/>
              </a:rPr>
              <a:t>Διοίκηση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Autofit/>
          </a:bodyPr>
          <a:lstStyle/>
          <a:p>
            <a:endParaRPr lang="el-GR" sz="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sz="2800" b="1" u="sng" dirty="0" smtClean="0">
                <a:latin typeface="Arial" pitchFamily="34" charset="0"/>
                <a:cs typeface="Arial" pitchFamily="34" charset="0"/>
              </a:rPr>
              <a:t>Άτομα με Καθεστώς Συμπληρωματικής Προστασίας</a:t>
            </a:r>
          </a:p>
          <a:p>
            <a:pPr>
              <a:buNone/>
            </a:pP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Σύμφωνα με το άρθρο 19 (6) του Περί Προσφύγων Νόμου του 2000</a:t>
            </a:r>
          </a:p>
          <a:p>
            <a:pPr>
              <a:buNone/>
            </a:pP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(6(Ι)/2000) πρόσωπο το οποίο δικαιούται συμπληρωματικής</a:t>
            </a:r>
          </a:p>
          <a:p>
            <a:pPr>
              <a:buNone/>
            </a:pP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προστασίας έχει τα ίδια δικαιώματα με τους Αναγνωρισμένους</a:t>
            </a:r>
          </a:p>
          <a:p>
            <a:pPr>
              <a:buNone/>
            </a:pP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πρόσφυγες δυνάμει των άρθρων 21, 21</a:t>
            </a:r>
            <a:r>
              <a:rPr lang="el-GR" sz="2800" b="1" baseline="300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 και 21Γ</a:t>
            </a:r>
          </a:p>
          <a:p>
            <a:pPr>
              <a:buNone/>
            </a:pPr>
            <a:endParaRPr lang="el-GR" sz="2800" b="1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l-GR" sz="2800" b="1" u="sng" dirty="0" err="1" smtClean="0">
                <a:latin typeface="Arial" pitchFamily="34" charset="0"/>
                <a:cs typeface="Arial" pitchFamily="34" charset="0"/>
              </a:rPr>
              <a:t>Αιτητές</a:t>
            </a:r>
            <a:r>
              <a:rPr lang="el-GR" sz="2800" b="1" u="sng" dirty="0" smtClean="0">
                <a:latin typeface="Arial" pitchFamily="34" charset="0"/>
                <a:cs typeface="Arial" pitchFamily="34" charset="0"/>
              </a:rPr>
              <a:t> Ασύλου</a:t>
            </a:r>
          </a:p>
          <a:p>
            <a:pPr>
              <a:buNone/>
            </a:pPr>
            <a:endParaRPr lang="el-GR" sz="2800" dirty="0" smtClean="0"/>
          </a:p>
          <a:p>
            <a:pPr>
              <a:buFont typeface="Wingdings" pitchFamily="2" charset="2"/>
              <a:buChar char="§"/>
            </a:pP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Η απασχόληση τους διέπεται από τον Περί Προσφύγων Νόμο / Περί Προσφύγων Κανονισμούς του 2005 και το Διάταγμα της Υπουργού Εργασίας και Κοινωνικών Ασφαλίσεων (</a:t>
            </a:r>
            <a:r>
              <a:rPr lang="el-GR" sz="2800" b="1" dirty="0" err="1" smtClean="0">
                <a:latin typeface="Arial" pitchFamily="34" charset="0"/>
                <a:cs typeface="Arial" pitchFamily="34" charset="0"/>
              </a:rPr>
              <a:t>ημερ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. 02/10/2008)</a:t>
            </a:r>
          </a:p>
          <a:p>
            <a:pPr>
              <a:buFont typeface="Wingdings" pitchFamily="2" charset="2"/>
              <a:buChar char="§"/>
            </a:pP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Η απασχόληση τους επιτρέπεται μετά τους πρώτους 6 μήνες από την </a:t>
            </a:r>
            <a:r>
              <a:rPr lang="el-GR" sz="2800" b="1" dirty="0" err="1" smtClean="0">
                <a:latin typeface="Arial" pitchFamily="34" charset="0"/>
                <a:cs typeface="Arial" pitchFamily="34" charset="0"/>
              </a:rPr>
              <a:t>ημερ</a:t>
            </a: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. υποβολής αίτησης τους για διεθνή προστασία σε ορισμένα επαγγέλματα βάση διατάγματος</a:t>
            </a:r>
          </a:p>
          <a:p>
            <a:endParaRPr lang="el-GR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latin typeface="Arial" pitchFamily="34" charset="0"/>
                <a:cs typeface="Arial" pitchFamily="34" charset="0"/>
              </a:rPr>
              <a:t>Σειρά προτεραιότητας πρόσβασης </a:t>
            </a:r>
            <a:br>
              <a:rPr lang="el-GR" sz="2800" b="1" dirty="0" smtClean="0">
                <a:latin typeface="Arial" pitchFamily="34" charset="0"/>
                <a:cs typeface="Arial" pitchFamily="34" charset="0"/>
              </a:rPr>
            </a:br>
            <a:r>
              <a:rPr lang="el-GR" sz="2800" b="1" dirty="0" smtClean="0">
                <a:latin typeface="Arial" pitchFamily="34" charset="0"/>
                <a:cs typeface="Arial" pitchFamily="34" charset="0"/>
              </a:rPr>
              <a:t>στην αγορά εργασίας με βάση την Στρατηγική Απασχόλησης Αλλοδαπών 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l-GR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Ντόπιοι / Κοινοτικοί / Αναγνωρισμένοι Πρόσφυγες / Άτομα με καθ. Συμπληρωματικής Προστασίας</a:t>
            </a:r>
          </a:p>
          <a:p>
            <a:pPr>
              <a:buFont typeface="Wingdings" pitchFamily="2" charset="2"/>
              <a:buChar char="Ø"/>
            </a:pPr>
            <a:endParaRPr lang="el-G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Αιτητές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Ασύλου</a:t>
            </a:r>
          </a:p>
          <a:p>
            <a:pPr>
              <a:buFont typeface="Wingdings" pitchFamily="2" charset="2"/>
              <a:buChar char="Ø"/>
            </a:pPr>
            <a:endParaRPr lang="el-GR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Αλλοδαποί Τρίτων Χωρών</a:t>
            </a: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Επαγγέλματα απασχόλησης 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Αιτητών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Ασύλου βάση</a:t>
            </a:r>
            <a:br>
              <a:rPr lang="el-GR" sz="2400" b="1" dirty="0" smtClean="0">
                <a:latin typeface="Arial" pitchFamily="34" charset="0"/>
                <a:cs typeface="Arial" pitchFamily="34" charset="0"/>
              </a:rPr>
            </a:b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του Διατάγματος</a:t>
            </a:r>
            <a:endParaRPr lang="el-G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8641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Αναγνωρισμένοι Πολιτικοί Πρόσφυγες</a:t>
            </a:r>
          </a:p>
          <a:p>
            <a:pPr>
              <a:buFont typeface="Wingdings" pitchFamily="2" charset="2"/>
              <a:buChar char="Ø"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Άτομα με Καθεστώς Συμπληρωματικής Προστασίας</a:t>
            </a:r>
          </a:p>
          <a:p>
            <a:pPr>
              <a:buFont typeface="Wingdings" pitchFamily="2" charset="2"/>
              <a:buChar char="Ø"/>
            </a:pPr>
            <a:r>
              <a:rPr lang="el-GR" sz="2900" b="1" dirty="0" err="1" smtClean="0">
                <a:latin typeface="Arial" pitchFamily="34" charset="0"/>
                <a:cs typeface="Arial" pitchFamily="34" charset="0"/>
              </a:rPr>
              <a:t>Αιτητές</a:t>
            </a: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 Ασύλου</a:t>
            </a:r>
          </a:p>
          <a:p>
            <a:pPr>
              <a:buFont typeface="Wingdings" pitchFamily="2" charset="2"/>
              <a:buChar char="Ø"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Εργάτες γεωργίας, κτηνοτροφίας, αλιείας</a:t>
            </a:r>
          </a:p>
          <a:p>
            <a:pPr>
              <a:buFont typeface="Wingdings" pitchFamily="2" charset="2"/>
              <a:buChar char="Ø"/>
            </a:pPr>
            <a:endParaRPr lang="el-GR" sz="29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Εργάτες παραγωγής ζωοτροφών</a:t>
            </a:r>
          </a:p>
          <a:p>
            <a:pPr>
              <a:buFont typeface="Wingdings" pitchFamily="2" charset="2"/>
              <a:buChar char="Ø"/>
            </a:pPr>
            <a:endParaRPr lang="el-GR" sz="29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Εργάτες αποχετεύσεων / επεξεργασίας λυμάτων, συλλογής και επεξεργασίας απορριμμάτων και σκυβάλων, ανακύκλωσης, επεξεργασίας ζωικών αποβλήτων και υποπροϊόντων σφαγείου</a:t>
            </a:r>
          </a:p>
          <a:p>
            <a:pPr>
              <a:buFont typeface="Wingdings" pitchFamily="2" charset="2"/>
              <a:buChar char="Ø"/>
            </a:pPr>
            <a:endParaRPr lang="el-GR" sz="29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Εργάτες σταθμών βενζίνης / πλυντηρίων αυτοκινήτων, αχθοφόροι χονδρικού εμπορίου</a:t>
            </a:r>
          </a:p>
          <a:p>
            <a:pPr>
              <a:buFont typeface="Wingdings" pitchFamily="2" charset="2"/>
              <a:buChar char="Ø"/>
            </a:pPr>
            <a:endParaRPr lang="el-GR" sz="2900" dirty="0" smtClean="0"/>
          </a:p>
          <a:p>
            <a:pPr>
              <a:buFont typeface="Wingdings" pitchFamily="2" charset="2"/>
              <a:buChar char="Ø"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Εργάτες καθαρισμού κτιρίων / εξωτερικών χώρων,</a:t>
            </a:r>
          </a:p>
          <a:p>
            <a:pPr>
              <a:buFont typeface="Wingdings" pitchFamily="2" charset="2"/>
              <a:buChar char="Ø"/>
            </a:pPr>
            <a:endParaRPr lang="el-GR" sz="29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l-GR" sz="2900" b="1" dirty="0" smtClean="0">
                <a:latin typeface="Arial" pitchFamily="34" charset="0"/>
                <a:cs typeface="Arial" pitchFamily="34" charset="0"/>
              </a:rPr>
              <a:t> διανομείς διαφημιστικού / ενημερωτικού υλικού, διανομείς έτοιμου φαγητού</a:t>
            </a:r>
            <a:endParaRPr lang="en-US" sz="29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l-GR" sz="2900" b="1" u="sng" dirty="0" smtClean="0">
              <a:latin typeface="Arial" pitchFamily="34" charset="0"/>
              <a:cs typeface="Arial" pitchFamily="34" charset="0"/>
            </a:endParaRPr>
          </a:p>
          <a:p>
            <a:endParaRPr lang="el-GR" sz="2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u="sng" dirty="0" smtClean="0">
                <a:latin typeface="Arial" pitchFamily="34" charset="0"/>
                <a:cs typeface="Arial" pitchFamily="34" charset="0"/>
              </a:rPr>
              <a:t>Διαδικασία απασχόλησης </a:t>
            </a:r>
            <a:r>
              <a:rPr lang="el-GR" sz="2800" b="1" u="sng" dirty="0" err="1" smtClean="0">
                <a:latin typeface="Arial" pitchFamily="34" charset="0"/>
                <a:cs typeface="Arial" pitchFamily="34" charset="0"/>
              </a:rPr>
              <a:t>Αιτητών</a:t>
            </a:r>
            <a:r>
              <a:rPr lang="el-GR" sz="2800" b="1" u="sng" dirty="0" smtClean="0">
                <a:latin typeface="Arial" pitchFamily="34" charset="0"/>
                <a:cs typeface="Arial" pitchFamily="34" charset="0"/>
              </a:rPr>
              <a:t> Ασύλου </a:t>
            </a: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Απαιτείται παραχώρηση κατ’ αρχήν έγκρισης απασχόλησης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αιτητή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ασύλου στον εργοδότη από το Τμήμα Εργασίας με ισχύ ένα έτος (ακολουθείται κανονική διαδικασία μέσω του Επαρχιακού Γραφείου Εργασίας)</a:t>
            </a:r>
          </a:p>
          <a:p>
            <a:pPr>
              <a:buFont typeface="Courier New" pitchFamily="49" charset="0"/>
              <a:buChar char="o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Απαιτείται συμβόλαιο απασχόλησης αλλοδαπών που θα σφραγίζεται από το Επαρχιακό Γραφείο Εργασίας για περίοδο 6 μηνών με δικαίωμα ανανέωσης ακόμα 6 μήνες</a:t>
            </a:r>
          </a:p>
          <a:p>
            <a:pPr>
              <a:buFont typeface="Courier New" pitchFamily="49" charset="0"/>
              <a:buChar char="o"/>
            </a:pP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Ο εργοδότης οφείλει να ελέγχει μέσω της Υπηρεσίας Ασύλου αν ο αλλοδαπός εξακολουθεί να είναι </a:t>
            </a:r>
            <a:r>
              <a:rPr lang="el-GR" sz="2400" b="1" dirty="0" err="1" smtClean="0">
                <a:latin typeface="Arial" pitchFamily="34" charset="0"/>
                <a:cs typeface="Arial" pitchFamily="34" charset="0"/>
              </a:rPr>
              <a:t>αιτητής</a:t>
            </a:r>
            <a:r>
              <a:rPr lang="el-GR" sz="2400" b="1" dirty="0" smtClean="0">
                <a:latin typeface="Arial" pitchFamily="34" charset="0"/>
                <a:cs typeface="Arial" pitchFamily="34" charset="0"/>
              </a:rPr>
              <a:t> ασύλου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ΒΑΣΙΚΕΣ ΠΡΟΝΟΙΕΣ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/>
              <a:t>ΕΙΣΑΓΩΓΗ</a:t>
            </a:r>
            <a:endParaRPr lang="el-GR" dirty="0"/>
          </a:p>
          <a:p>
            <a:pPr>
              <a:buNone/>
            </a:pPr>
            <a:r>
              <a:rPr lang="el-GR" dirty="0" smtClean="0"/>
              <a:t>	Η </a:t>
            </a:r>
            <a:r>
              <a:rPr lang="el-GR" dirty="0" err="1"/>
              <a:t>εργοδότηση</a:t>
            </a:r>
            <a:r>
              <a:rPr lang="el-GR" dirty="0"/>
              <a:t> αλλοδαπών που είναι </a:t>
            </a:r>
            <a:r>
              <a:rPr lang="el-GR" dirty="0" smtClean="0"/>
              <a:t>υπήκοοι</a:t>
            </a:r>
          </a:p>
          <a:p>
            <a:pPr>
              <a:buNone/>
            </a:pPr>
            <a:r>
              <a:rPr lang="el-GR" dirty="0" smtClean="0"/>
              <a:t>	χωρών </a:t>
            </a:r>
            <a:r>
              <a:rPr lang="el-GR" dirty="0"/>
              <a:t>εκτός της Ευρωπαϊκής Ένωσης </a:t>
            </a:r>
            <a:r>
              <a:rPr lang="el-GR" dirty="0" smtClean="0"/>
              <a:t>ρυθμίζεται</a:t>
            </a:r>
          </a:p>
          <a:p>
            <a:pPr>
              <a:buNone/>
            </a:pPr>
            <a:r>
              <a:rPr lang="el-GR" dirty="0" smtClean="0"/>
              <a:t>	από </a:t>
            </a:r>
            <a:r>
              <a:rPr lang="el-GR" dirty="0"/>
              <a:t>τον Περί Αλλοδαπών και Μετανάστευσης Νόμου. Την </a:t>
            </a:r>
            <a:r>
              <a:rPr lang="el-GR" b="1" dirty="0"/>
              <a:t>ευθύνη και αρμοδιότητα</a:t>
            </a:r>
            <a:r>
              <a:rPr lang="el-GR" dirty="0"/>
              <a:t> για την εφαρμογή του Νόμου αυτού όπως και την έκδοση άδειας προσωρινής παραμονής και απασχόλησης αλλοδαπού έχει το </a:t>
            </a:r>
            <a:r>
              <a:rPr lang="el-GR" b="1" dirty="0"/>
              <a:t>Τμήμα Αρχείου Πληθυσμού και Μετανάστευσης</a:t>
            </a:r>
            <a:r>
              <a:rPr lang="el-GR" dirty="0"/>
              <a:t>  του Υπουργείου Εσωτερικών.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/>
              <a:t>Η Νομοθεσία αυτή καθορίζει, μεταξύ άλλων, ότι,</a:t>
            </a:r>
          </a:p>
          <a:p>
            <a:pPr lvl="0"/>
            <a:r>
              <a:rPr lang="el-GR" dirty="0"/>
              <a:t>Η </a:t>
            </a:r>
            <a:r>
              <a:rPr lang="el-GR" dirty="0" err="1"/>
              <a:t>εργοδότηση</a:t>
            </a:r>
            <a:r>
              <a:rPr lang="el-GR" dirty="0"/>
              <a:t> αλλοδαπού χωρίς την απαιτούμενη από το Νόμο άδεια ή </a:t>
            </a:r>
            <a:r>
              <a:rPr lang="el-GR" dirty="0" err="1"/>
              <a:t>εργοδότηση</a:t>
            </a:r>
            <a:r>
              <a:rPr lang="el-GR" dirty="0"/>
              <a:t> κατά παράβαση των όρων άδειας </a:t>
            </a:r>
            <a:r>
              <a:rPr lang="el-GR" dirty="0" err="1"/>
              <a:t>εργοδότησης</a:t>
            </a:r>
            <a:r>
              <a:rPr lang="el-GR" dirty="0"/>
              <a:t> ή η </a:t>
            </a:r>
            <a:r>
              <a:rPr lang="el-GR" dirty="0" err="1"/>
              <a:t>εργοδότηση</a:t>
            </a:r>
            <a:r>
              <a:rPr lang="el-GR" dirty="0"/>
              <a:t> κατά παράβαση οποιουδήποτε άλλου νόμου ή κανονισμού </a:t>
            </a:r>
            <a:r>
              <a:rPr lang="el-GR" b="1" dirty="0"/>
              <a:t>συνιστά αδίκημα τιμωρημένο με ποινή φυλάκισης ή /και με χρηματική ποινή</a:t>
            </a:r>
            <a:endParaRPr lang="el-GR" dirty="0"/>
          </a:p>
          <a:p>
            <a:pPr lvl="0"/>
            <a:r>
              <a:rPr lang="el-GR" dirty="0"/>
              <a:t>Η άδεια προσωρινής παραμονής για σκοπούς απασχόλησης παρέχει το δικαίωμα στον αλλοδαπό να απασχοληθεί στη </a:t>
            </a:r>
            <a:r>
              <a:rPr lang="el-GR" b="1" dirty="0"/>
              <a:t>συγκεκριμένη απασχόληση</a:t>
            </a:r>
            <a:r>
              <a:rPr lang="el-GR" dirty="0"/>
              <a:t>, </a:t>
            </a:r>
            <a:r>
              <a:rPr lang="el-GR" b="1" dirty="0"/>
              <a:t>συγκεκριμένο εργοδότη</a:t>
            </a:r>
            <a:r>
              <a:rPr lang="el-GR" dirty="0"/>
              <a:t> και για </a:t>
            </a:r>
            <a:r>
              <a:rPr lang="el-GR" b="1" dirty="0"/>
              <a:t>συγκεκριμένη χρονική περίοδο</a:t>
            </a:r>
            <a:r>
              <a:rPr lang="el-GR" dirty="0"/>
              <a:t> όπως καθορίζεται γραπτώς στην άδεια. Σε περίπτωση που ο κάτοχος της αναλάβει άλλη απασχόληση τότε η άδεια απασχόλησης παύει να έχει ισχύ και θεωρείται ακυρωθείσα.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r>
              <a:rPr lang="el-GR" sz="2800" dirty="0" smtClean="0"/>
              <a:t>Το </a:t>
            </a:r>
            <a:r>
              <a:rPr lang="el-GR" sz="2800" dirty="0"/>
              <a:t>Υπουργείο Εργασίας και Κοινωνικών Ασφαλίσεων έχει την ευθύνη για τον καθορισμό πολιτικής για την απασχόληση αλλοδαπών και την </a:t>
            </a:r>
            <a:r>
              <a:rPr lang="el-GR" sz="2800" b="1" dirty="0"/>
              <a:t>παραχώρηση εγκρίσεων </a:t>
            </a:r>
            <a:r>
              <a:rPr lang="el-GR" sz="2800" dirty="0"/>
              <a:t>σε εργοδότες ή επιχειρήσεις να </a:t>
            </a:r>
            <a:r>
              <a:rPr lang="el-GR" sz="2800" dirty="0" smtClean="0"/>
              <a:t>απασχολήσουν </a:t>
            </a:r>
            <a:r>
              <a:rPr lang="el-GR" sz="2800" dirty="0"/>
              <a:t>αλλοδαπούς από τρίτες </a:t>
            </a:r>
            <a:r>
              <a:rPr lang="el-GR" sz="2800" dirty="0" smtClean="0"/>
              <a:t>χώρες</a:t>
            </a:r>
            <a:endParaRPr lang="en-US" sz="2800" dirty="0" smtClean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l-GR" sz="3000" b="1" dirty="0" smtClean="0"/>
              <a:t>ΣΤΡΑΤΗΓΙΚΗ ΓΙΑ ΤΗΝ ΑΠΑΣΧΟΛΗΣΗ ΑΛΛΟΔΑΠΩΝ</a:t>
            </a:r>
            <a:endParaRPr lang="en-US" sz="3000" b="1" dirty="0" smtClean="0"/>
          </a:p>
          <a:p>
            <a:pPr>
              <a:buNone/>
            </a:pPr>
            <a:r>
              <a:rPr lang="en-US" sz="3000" dirty="0" smtClean="0"/>
              <a:t>     </a:t>
            </a:r>
          </a:p>
          <a:p>
            <a:pPr>
              <a:buNone/>
            </a:pPr>
            <a:r>
              <a:rPr lang="el-GR" sz="2800" dirty="0" smtClean="0"/>
              <a:t>Η  υφιστάμενη </a:t>
            </a:r>
            <a:r>
              <a:rPr lang="el-GR" sz="2800" b="1" dirty="0" smtClean="0"/>
              <a:t>Στρατηγική για την Απασχόληση Αλλοδαπών </a:t>
            </a:r>
            <a:r>
              <a:rPr lang="el-GR" sz="2800" dirty="0" smtClean="0"/>
              <a:t>άρχισε να υλοποιείται το 2007 και είχε ως  </a:t>
            </a:r>
            <a:r>
              <a:rPr lang="el-GR" sz="2800" b="1" dirty="0" smtClean="0"/>
              <a:t>βασικό στόχο</a:t>
            </a:r>
            <a:r>
              <a:rPr lang="el-GR" sz="2800" dirty="0" smtClean="0"/>
              <a:t> την διαμόρφωση ενός ολοκληρωμένου και λειτουργικού πλαισίου με το οποίο να επιτυγχάνεται η </a:t>
            </a:r>
            <a:r>
              <a:rPr lang="el-GR" sz="2800" b="1" dirty="0" smtClean="0"/>
              <a:t>αποτελεσματική διαχείριση των ροών ξένου εργατικού δυναμικού από τρίτες χώρες</a:t>
            </a:r>
            <a:r>
              <a:rPr lang="el-GR" sz="2800" dirty="0" smtClean="0"/>
              <a:t>.</a:t>
            </a:r>
          </a:p>
          <a:p>
            <a:pPr>
              <a:buNone/>
            </a:pP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Βασικές Αρχές</a:t>
            </a:r>
            <a:r>
              <a:rPr lang="el-GR" dirty="0" smtClean="0"/>
              <a:t> της Στρατηγικής  είναι: 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l-GR" dirty="0" smtClean="0"/>
              <a:t>Να  </a:t>
            </a:r>
            <a:r>
              <a:rPr lang="el-GR" dirty="0"/>
              <a:t>διασφαλιστεί το </a:t>
            </a:r>
            <a:r>
              <a:rPr lang="el-GR" b="1" dirty="0"/>
              <a:t>δικαίωμα κάθε Κύπριου πολίτη </a:t>
            </a:r>
            <a:r>
              <a:rPr lang="el-GR" dirty="0"/>
              <a:t>να έχει πρόσβαση σε εργασία,</a:t>
            </a:r>
          </a:p>
          <a:p>
            <a:pPr lvl="0"/>
            <a:r>
              <a:rPr lang="el-GR" dirty="0"/>
              <a:t>Να επιτυγχάνεται </a:t>
            </a:r>
            <a:r>
              <a:rPr lang="el-GR" b="1" dirty="0"/>
              <a:t>πλήρης αξιοποίηση του ντόπιου εργατικού δυναμικού</a:t>
            </a:r>
            <a:endParaRPr lang="el-GR" dirty="0"/>
          </a:p>
          <a:p>
            <a:pPr lvl="0"/>
            <a:r>
              <a:rPr lang="el-GR" dirty="0"/>
              <a:t>Να διασφαλίζεται η </a:t>
            </a:r>
            <a:r>
              <a:rPr lang="el-GR" b="1" dirty="0"/>
              <a:t>εφαρμογή ίσης μεταχείρισης</a:t>
            </a:r>
            <a:r>
              <a:rPr lang="el-GR" dirty="0"/>
              <a:t> στην απασχόληση, η ζήτηση και προσφορά ποιοτικής εργασίας, η εφαρμογή </a:t>
            </a:r>
            <a:r>
              <a:rPr lang="el-GR" b="1" dirty="0" err="1"/>
              <a:t>αμειπτικών</a:t>
            </a:r>
            <a:r>
              <a:rPr lang="el-GR" b="1" dirty="0"/>
              <a:t> όρων </a:t>
            </a:r>
            <a:r>
              <a:rPr lang="el-GR" b="1" dirty="0" err="1"/>
              <a:t>εργοδότησης</a:t>
            </a:r>
            <a:r>
              <a:rPr lang="el-GR" dirty="0"/>
              <a:t> και  το δικαίωμα ένταξης του απασχολούμενου σε συνδικαλιστική οργάνωση</a:t>
            </a:r>
          </a:p>
          <a:p>
            <a:pPr lvl="0"/>
            <a:r>
              <a:rPr lang="el-GR" dirty="0"/>
              <a:t>Να ενισχυθεί η ανταγωνιστικότητα της οικονομίας με αύξηση της παραγωγικότητας, εισαγωγή σύγχρονης τεχνολογίας και μεθόδους εργασίας</a:t>
            </a:r>
          </a:p>
          <a:p>
            <a:pPr lvl="0"/>
            <a:r>
              <a:rPr lang="el-GR" dirty="0"/>
              <a:t>Να εξυπηρετεί τους </a:t>
            </a:r>
            <a:r>
              <a:rPr lang="el-GR" b="1" dirty="0"/>
              <a:t>αναπτυξιακούς στόχους</a:t>
            </a:r>
            <a:r>
              <a:rPr lang="el-GR" dirty="0"/>
              <a:t> της κυβερνητικής πολιτικής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l-GR" sz="4000" b="1" dirty="0" smtClean="0"/>
              <a:t>ΒΑΣΙΚΕΣ ΠΡΟΝΟΙΕΣ ΣΤΡΑΤΗΓΙΚΗΣ</a:t>
            </a:r>
            <a:r>
              <a:rPr lang="el-GR" sz="4000" dirty="0" smtClean="0"/>
              <a:t/>
            </a:r>
            <a:br>
              <a:rPr lang="el-GR" sz="4000" dirty="0" smtClean="0"/>
            </a:b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5785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l-GR" sz="4000" b="1" dirty="0" smtClean="0"/>
              <a:t>Οι </a:t>
            </a:r>
            <a:r>
              <a:rPr lang="el-GR" sz="4000" b="1" dirty="0"/>
              <a:t>βασικότερες πρόνοιες</a:t>
            </a:r>
            <a:r>
              <a:rPr lang="el-GR" sz="4000" dirty="0"/>
              <a:t> της Στρατηγικής προβλέπουν:</a:t>
            </a:r>
          </a:p>
          <a:p>
            <a:pPr marL="514350" indent="-514350"/>
            <a:r>
              <a:rPr lang="el-GR" sz="4000" b="1" dirty="0" smtClean="0"/>
              <a:t>Τήρηση </a:t>
            </a:r>
            <a:r>
              <a:rPr lang="el-GR" sz="4000" b="1" dirty="0"/>
              <a:t>της εγχώριας και κοινοτικής προτεραιότητας</a:t>
            </a:r>
            <a:endParaRPr lang="el-GR" sz="4000" dirty="0"/>
          </a:p>
          <a:p>
            <a:pPr marL="514350" indent="-514350"/>
            <a:r>
              <a:rPr lang="el-GR" sz="4000" dirty="0"/>
              <a:t>Εξασφάλιση δικαιώματος </a:t>
            </a:r>
            <a:r>
              <a:rPr lang="el-GR" sz="4000" b="1" dirty="0"/>
              <a:t>αλλαγής εργοδότη</a:t>
            </a:r>
            <a:r>
              <a:rPr lang="el-GR" sz="4000" dirty="0"/>
              <a:t> μετά τον πρώτο χρόνο απασχόλησης στον ίδιο τομέα και επάγγελμα</a:t>
            </a:r>
          </a:p>
          <a:p>
            <a:pPr marL="514350" indent="-514350"/>
            <a:r>
              <a:rPr lang="el-GR" sz="4000" dirty="0"/>
              <a:t>Εξασφάλιση της εφαρμογής </a:t>
            </a:r>
            <a:r>
              <a:rPr lang="el-GR" sz="4000" b="1" dirty="0"/>
              <a:t>όρων </a:t>
            </a:r>
            <a:r>
              <a:rPr lang="el-GR" sz="4000" b="1" dirty="0" err="1"/>
              <a:t>εργοδότησης</a:t>
            </a:r>
            <a:r>
              <a:rPr lang="el-GR" sz="4000" dirty="0"/>
              <a:t> που ισχύουν στην απασχόληση ντόπιου εργατικού δυναμικού στη βάση της </a:t>
            </a:r>
            <a:r>
              <a:rPr lang="el-GR" sz="4000" b="1" dirty="0"/>
              <a:t>ισχύουσας συλλογικής σύμβασης</a:t>
            </a:r>
            <a:r>
              <a:rPr lang="el-GR" sz="4000" dirty="0"/>
              <a:t> κάθε τομέα για σκοπούς εξυπηρέτησης της αρχής της ίσης μεταχείρισης</a:t>
            </a:r>
          </a:p>
          <a:p>
            <a:pPr marL="514350" indent="-514350"/>
            <a:r>
              <a:rPr lang="el-GR" sz="4000" dirty="0"/>
              <a:t>Λειτουργία της </a:t>
            </a:r>
            <a:r>
              <a:rPr lang="el-GR" sz="4000" b="1" dirty="0"/>
              <a:t>τριμερούς συνεργασίας</a:t>
            </a:r>
            <a:r>
              <a:rPr lang="el-GR" sz="4000" dirty="0"/>
              <a:t> στα πλαίσια εξέτασης των αιτημάτων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7500" lnSpcReduction="20000"/>
          </a:bodyPr>
          <a:lstStyle/>
          <a:p>
            <a:pPr marL="514350" indent="-514350"/>
            <a:r>
              <a:rPr lang="el-GR" dirty="0"/>
              <a:t>Εφαρμογή </a:t>
            </a:r>
            <a:r>
              <a:rPr lang="el-GR" b="1" dirty="0"/>
              <a:t>μηχανισμών παρακολούθησης και επιθεώρησης</a:t>
            </a:r>
            <a:r>
              <a:rPr lang="el-GR" dirty="0"/>
              <a:t> της απασχόλησης αλλοδαπών</a:t>
            </a:r>
          </a:p>
          <a:p>
            <a:pPr marL="514350" indent="-514350"/>
            <a:r>
              <a:rPr lang="el-GR" dirty="0"/>
              <a:t>Εφαρμογή διαφοροποιημένης προσέγγισης για ειδικές ομάδες αλλοδαπών</a:t>
            </a:r>
          </a:p>
          <a:p>
            <a:pPr marL="514350" indent="-514350"/>
            <a:r>
              <a:rPr lang="el-GR" dirty="0"/>
              <a:t>Εκτός από τον τομέα Γεωργίας – Κτηνοτροφίας δικαίωμα να απασχολήσουν αλλοδαπούς έχουν μόνο   οι </a:t>
            </a:r>
            <a:r>
              <a:rPr lang="el-GR" b="1" dirty="0"/>
              <a:t>οργανωμένες επιχειρήσεις</a:t>
            </a:r>
            <a:r>
              <a:rPr lang="el-GR" dirty="0"/>
              <a:t>.</a:t>
            </a:r>
          </a:p>
          <a:p>
            <a:pPr marL="514350" indent="-514350"/>
            <a:r>
              <a:rPr lang="el-GR" dirty="0"/>
              <a:t>Η </a:t>
            </a:r>
            <a:r>
              <a:rPr lang="el-GR" b="1" dirty="0"/>
              <a:t>ΕΓΚΡΙΣΗ</a:t>
            </a:r>
            <a:r>
              <a:rPr lang="el-GR" dirty="0"/>
              <a:t> είναι προσωρινή και έχει ισχύ από ένα μέχρι </a:t>
            </a:r>
            <a:r>
              <a:rPr lang="en-US" dirty="0" smtClean="0"/>
              <a:t>3</a:t>
            </a:r>
            <a:r>
              <a:rPr lang="el-GR" dirty="0" smtClean="0"/>
              <a:t> </a:t>
            </a:r>
            <a:r>
              <a:rPr lang="el-GR" dirty="0"/>
              <a:t>χρόνια (μόνο στο τομέα της </a:t>
            </a:r>
            <a:r>
              <a:rPr lang="el-GR" dirty="0" err="1"/>
              <a:t>γεωργοκτηνοτροφίας</a:t>
            </a:r>
            <a:r>
              <a:rPr lang="el-GR" dirty="0"/>
              <a:t>).</a:t>
            </a:r>
          </a:p>
          <a:p>
            <a:pPr marL="514350" indent="-514350"/>
            <a:r>
              <a:rPr lang="el-GR" b="1" dirty="0"/>
              <a:t>Μέγιστη περίοδος απασχόλησης </a:t>
            </a:r>
            <a:r>
              <a:rPr lang="el-GR" dirty="0"/>
              <a:t>αλλοδαπού  με άδεια προσωρινής διαμονής δεν μπορεί να υπερβαίνει τα τέσσερα (4) </a:t>
            </a:r>
            <a:r>
              <a:rPr lang="el-GR" dirty="0" smtClean="0"/>
              <a:t>χρόνια</a:t>
            </a:r>
            <a:r>
              <a:rPr lang="en-US" dirty="0" smtClean="0"/>
              <a:t> </a:t>
            </a:r>
            <a:r>
              <a:rPr lang="el-GR" dirty="0" smtClean="0"/>
              <a:t>συν δύο (2) στο τομέα </a:t>
            </a:r>
            <a:r>
              <a:rPr lang="el-GR" dirty="0" smtClean="0"/>
              <a:t>της </a:t>
            </a:r>
            <a:r>
              <a:rPr lang="el-GR" dirty="0" err="1" smtClean="0"/>
              <a:t>γεωργοκτηνοτροφίας</a:t>
            </a:r>
            <a:r>
              <a:rPr lang="el-GR" dirty="0" smtClean="0"/>
              <a:t> και τα τέσσερα (4) στους υπόλοιπους τομείς.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l-GR" sz="2000" b="1" dirty="0" smtClean="0"/>
              <a:t>ΠΟΙΟΙ ΕΡΓΟΔΟΤΕΣ / ΕΠΙΧΕΙΡΗΣΕΙΣ ΔΙΚΑΙΟΥΝΤΑΙ ΝΑ ΥΠΟΒΑΛΟΥΝ ΑΙΤΗΜΑ ΓΙΑ ΑΠΑΣΧΟΛΗΣΗ ΑΛΛΟΔΑΠΟΥ ΠΡΟΣΩΠΙΚΟΥ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Autofit/>
          </a:bodyPr>
          <a:lstStyle/>
          <a:p>
            <a:r>
              <a:rPr lang="el-GR" sz="2000" dirty="0" smtClean="0"/>
              <a:t>Ένας </a:t>
            </a:r>
            <a:r>
              <a:rPr lang="el-GR" sz="2000" dirty="0"/>
              <a:t>εργοδότης ή μια </a:t>
            </a:r>
            <a:r>
              <a:rPr lang="el-GR" sz="2000" dirty="0" smtClean="0"/>
              <a:t>επιχείρηση </a:t>
            </a:r>
            <a:r>
              <a:rPr lang="el-GR" sz="2000" dirty="0"/>
              <a:t>για να δικαιούται να υποβάλει αίτημα για απασχόληση αλλοδαπού προσωπικού </a:t>
            </a:r>
            <a:r>
              <a:rPr lang="el-GR" sz="2000" dirty="0" smtClean="0"/>
              <a:t>θα </a:t>
            </a:r>
            <a:r>
              <a:rPr lang="el-GR" sz="2000" dirty="0"/>
              <a:t>πρέπει:</a:t>
            </a:r>
          </a:p>
          <a:p>
            <a:pPr lvl="0"/>
            <a:r>
              <a:rPr lang="el-GR" sz="2000" dirty="0"/>
              <a:t>Αποδεδειγμένα και τουλάχιστο για έξι (6) εβδομάδες  να επιδιώκει ενεργά να ικανοποιήσει τις ανάγκες του σε εργατικό δυναμικό από τη ντόπια και </a:t>
            </a:r>
            <a:r>
              <a:rPr lang="el-GR" sz="2000" dirty="0" smtClean="0"/>
              <a:t>ευρωπαϊκή </a:t>
            </a:r>
            <a:r>
              <a:rPr lang="el-GR" sz="2000" dirty="0"/>
              <a:t>αγορά εργασίας.</a:t>
            </a:r>
          </a:p>
          <a:p>
            <a:pPr lvl="0"/>
            <a:r>
              <a:rPr lang="el-GR" sz="2000" dirty="0"/>
              <a:t>Να είναι </a:t>
            </a:r>
            <a:r>
              <a:rPr lang="el-GR" sz="2000" b="1" dirty="0"/>
              <a:t>οργανωμένη και βιώσιμη </a:t>
            </a:r>
            <a:r>
              <a:rPr lang="el-GR" sz="2000" b="1" dirty="0" smtClean="0"/>
              <a:t>επιχείρηση</a:t>
            </a:r>
            <a:r>
              <a:rPr lang="el-GR" sz="2000" dirty="0" smtClean="0"/>
              <a:t> </a:t>
            </a:r>
            <a:r>
              <a:rPr lang="el-GR" sz="2000" dirty="0"/>
              <a:t>δηλ. </a:t>
            </a:r>
          </a:p>
          <a:p>
            <a:pPr lvl="1"/>
            <a:r>
              <a:rPr lang="el-GR" sz="2000" dirty="0"/>
              <a:t>να είναι </a:t>
            </a:r>
            <a:r>
              <a:rPr lang="el-GR" sz="2000" b="1" dirty="0"/>
              <a:t>εγγεγραμμένη</a:t>
            </a:r>
            <a:r>
              <a:rPr lang="el-GR" sz="2000" dirty="0"/>
              <a:t> στο Ταμείο Κοινωνικών Ασφαλίσεων με αριθμό μητρώου εργοδότη, στην Υπηρεσία ΦΠΑ και στο Τμήμα Εσωτερικών Προσόδων</a:t>
            </a:r>
          </a:p>
          <a:p>
            <a:pPr lvl="1"/>
            <a:r>
              <a:rPr lang="el-GR" sz="2000" dirty="0"/>
              <a:t>να είναι </a:t>
            </a:r>
            <a:r>
              <a:rPr lang="el-GR" sz="2000" b="1" dirty="0"/>
              <a:t>κατάλληλα στελεχωμένη </a:t>
            </a:r>
            <a:r>
              <a:rPr lang="el-GR" sz="2000" dirty="0"/>
              <a:t>με ντόπιο εργατικό δυναμικό, ποσοτικά και ποιοτικά, ανάλογα με το είδος των δραστηριοτήτων που διεξάγει και ο αριθμός των αλλοδαπών εργαζομένων να μην υπερβαίνει το 30% (εξαιρούνται οι </a:t>
            </a:r>
            <a:r>
              <a:rPr lang="el-GR" sz="2000" dirty="0" err="1" smtClean="0"/>
              <a:t>γεωργοκτηνοτρόφοι</a:t>
            </a:r>
            <a:r>
              <a:rPr lang="el-GR" sz="2000" dirty="0" smtClean="0"/>
              <a:t>)</a:t>
            </a:r>
            <a:endParaRPr lang="el-G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 lvl="0"/>
            <a:r>
              <a:rPr lang="el-GR" sz="2600" b="1" dirty="0" smtClean="0"/>
              <a:t>να τηρεί την εργατική νομοθεσία</a:t>
            </a:r>
            <a:r>
              <a:rPr lang="el-GR" sz="2600" dirty="0" smtClean="0"/>
              <a:t> και να προσφέρει όρους </a:t>
            </a:r>
            <a:r>
              <a:rPr lang="el-GR" sz="2600" dirty="0" err="1" smtClean="0"/>
              <a:t>εργοδότησης</a:t>
            </a:r>
            <a:r>
              <a:rPr lang="el-GR" sz="2600" dirty="0" smtClean="0"/>
              <a:t> στα επίπεδα της αντίστοιχης συλλογικής σύμβασης </a:t>
            </a:r>
          </a:p>
          <a:p>
            <a:pPr lvl="0"/>
            <a:r>
              <a:rPr lang="el-GR" sz="2600" b="1" dirty="0" smtClean="0"/>
              <a:t>να μην έχει απασχολήσει παράνομα αλλοδαπούς</a:t>
            </a:r>
            <a:endParaRPr lang="el-GR" sz="2600" dirty="0" smtClean="0"/>
          </a:p>
          <a:p>
            <a:pPr lvl="0"/>
            <a:r>
              <a:rPr lang="el-GR" sz="2600" b="1" dirty="0" smtClean="0"/>
              <a:t>να μην απέλυσε προσωπικό</a:t>
            </a:r>
            <a:r>
              <a:rPr lang="el-GR" sz="2600" dirty="0" smtClean="0"/>
              <a:t> τους τελευταίους 8 μήνες και να μην ανέστειλε τις εργασίες της επιχείρησης του τους τελευταίους 12 μήνες</a:t>
            </a:r>
          </a:p>
          <a:p>
            <a:r>
              <a:rPr lang="el-GR" sz="2600" dirty="0" smtClean="0"/>
              <a:t>να επενδύει σε νέα τεχνολογία για εξοικονόμηση εργατικού δυναμικού και για αύξηση της παραγωγικότητας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1339</Words>
  <Application>Microsoft Office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  ΣΤΡΑΤΗΓΙΚΗ ΑΠΑΣΧΟΛΗΣΗΣ ΑΛΛΟΔΑΠΩΝ  </vt:lpstr>
      <vt:lpstr>ΒΑΣΙΚΕΣ ΠΡΟΝΟΙΕΣ </vt:lpstr>
      <vt:lpstr>Slide 3</vt:lpstr>
      <vt:lpstr>Slide 4</vt:lpstr>
      <vt:lpstr>Βασικές Αρχές της Στρατηγικής  είναι:  </vt:lpstr>
      <vt:lpstr> ΒΑΣΙΚΕΣ ΠΡΟΝΟΙΕΣ ΣΤΡΑΤΗΓΙΚΗΣ </vt:lpstr>
      <vt:lpstr>Slide 7</vt:lpstr>
      <vt:lpstr> ΠΟΙΟΙ ΕΡΓΟΔΟΤΕΣ / ΕΠΙΧΕΙΡΗΣΕΙΣ ΔΙΚΑΙΟΥΝΤΑΙ ΝΑ ΥΠΟΒΑΛΟΥΝ ΑΙΤΗΜΑ ΓΙΑ ΑΠΑΣΧΟΛΗΣΗ ΑΛΛΟΔΑΠΟΥ ΠΡΟΣΩΠΙΚΟΥ </vt:lpstr>
      <vt:lpstr>Slide 9</vt:lpstr>
      <vt:lpstr>ΔΙΑΔΙΚΑΣΙΑ ΥΠΟΒΟΛΗΣ ΑΙΤΗΜΑΤΟΣ ΓΙΑ ΑΠΑΣΧΟΛΗΣΗ ΑΛΛΟΔΑΠΩΝ </vt:lpstr>
      <vt:lpstr> ΕΙΔΙΚΕΣ ΚΑΤΗΓΟΡΙΕΣ ΑΛΛΟΔΑΠΟΥ ΠΡΟΣΩΠΙΚΟΥ </vt:lpstr>
      <vt:lpstr> ΚΑΘΟΡΙΣΜΟΣ  ΑΥΣΤΗΡΟΤΕΡΗΣ ΠΟΛΙΤΙΚΗΣ  ΓΙΑ ΑΝΤΙΜΕΤΩΠΙΣΗ ΤΗΣ ΟΙΚΟΝΟΜΙΚΗΣ ΥΦΕΣΗΣ   </vt:lpstr>
      <vt:lpstr>ΑΠΑΣΧΟΛΗΣΗ ΑΛΛΟΔΑΠΩΝ ΦΟΙΤΗΤΩΝ ΑΠΟ ΤΡΙΤΕΣ  ΧΩΡΕΣ</vt:lpstr>
      <vt:lpstr>Slide 14</vt:lpstr>
      <vt:lpstr>Άτομα με καθεστώς ασύλου </vt:lpstr>
      <vt:lpstr>Slide 16</vt:lpstr>
      <vt:lpstr>Σειρά προτεραιότητας πρόσβασης  στην αγορά εργασίας με βάση την Στρατηγική Απασχόλησης Αλλοδαπών </vt:lpstr>
      <vt:lpstr>Επαγγέλματα απασχόλησης  Αιτητών Ασύλου βάση του Διατάγματος</vt:lpstr>
      <vt:lpstr>Διαδικασία απασχόλησης Αιτητών Ασύλου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ΣΤΡΑΤΗΓΙΚΗ ΑΠΑΣΧΟΛΗΣΗΣ ΑΛΛΟΔΑΠΩΝ</dc:title>
  <dc:creator>User</dc:creator>
  <cp:lastModifiedBy>User</cp:lastModifiedBy>
  <cp:revision>25</cp:revision>
  <dcterms:created xsi:type="dcterms:W3CDTF">2013-11-25T07:39:59Z</dcterms:created>
  <dcterms:modified xsi:type="dcterms:W3CDTF">2015-10-08T09:57:42Z</dcterms:modified>
</cp:coreProperties>
</file>